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DE02-666B-4CD3-9D49-774AB3827DD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90CA8-C2F4-4DB2-ABA6-2D3FFBFAC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стер-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fld id="{C960BA5E-7A21-1A4B-A537-36612EA657E4}" type="slidenum">
              <a:rPr lang="ru-RU" sz="10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3F86-46AF-B148-81A5-CE22C9BB6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763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1193AD8-7526-4C4B-87F9-AA111B81830F}"/>
              </a:ext>
            </a:extLst>
          </p:cNvPr>
          <p:cNvCxnSpPr>
            <a:cxnSpLocks/>
          </p:cNvCxnSpPr>
          <p:nvPr userDrawn="1"/>
        </p:nvCxnSpPr>
        <p:spPr>
          <a:xfrm>
            <a:off x="11104840" y="6460250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id="{D801FA61-05AE-9F43-9B2C-19BA47D0A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69892" y="6359763"/>
            <a:ext cx="31752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80566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Слайд think-cell" r:id="rId16" imgW="216" imgH="216" progId="TCLayout.ActiveDocument.1">
                  <p:embed/>
                </p:oleObj>
              </mc:Choice>
              <mc:Fallback>
                <p:oleObj name="Слайд think-cell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5FD8-70F5-4B49-967D-DE44068AC04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D5FE-CA9A-4365-AA48-B30FD3C3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hyperlink" Target="https://www.google.com/search?q=%D1%83%D0%BF%D1%80%D0%B0%D0%B2%D0%BB%D0%B5%D0%BD%D0%B8%D1%8F+%D1%80%D0%B0%D1%81%D1%85%D0%BE%D0%B4%D0%BE%D0%BC+%D0%B6%D0%B8%D0%B4%D0%BA%D0%BE%D1%81%D1%82%D0%B5%D0%B9+%D0%B8+%D0%B3%D0%B0%D0%B7%D0%BE%D0%B2&amp;sca_esv=77cec648839112db&amp;ei=2uhpaaeBJaX8wPAP6MXOiAE&amp;ved=2ahUKEwjagKCoxo-SAxWBSVUIHVozNgoQgK4QegQIARAB&amp;oq=%D0%9A%D0%9B%D0%90%D0%9F%D0%90%D0%9D+%D0%A0%D0%95%D0%93%D0%A3%D0%9B%D0%98%D0%A0%D0%A3%D0%AE%D0%A9%D0%98%D0%99+35-35222+%D0%94%D0%A3200+%D0%A0%D0%A31+%D0%BF%D1%80%D0%B8%D0%BC%D0%B5%D0%BD%D1%8F%D0%B5%D1%82%D1%81%D1%8F+%D0%B4%D0%BB%D1%8F+&amp;gs_lp=Egxnd3Mtd2l6LXNlcnAiW9Ca0JvQkNCf0JDQnSDQoNCV0JPQo9Cb0JjQoNCj0K7QqdCY0JkgMzUtMzUyMjIg0JTQozIwMCDQoNCjMSDQv9GA0LjQvNC10L3Rj9C10YLRgdGPINC00LvRjyAyBRAAGO8FMgUQABjvBTIFEAAY7wUyCBAAGIAEGKIEMggQABiiBBiJBUiugQFQohVY_VdwAXgAkAEAmAHkEqABjW6qAQc3LTIuMC41uAEMyAEA-AEBmAIGoAK6UsICCBAAGLADGO8FwgILEAAYgAQYsAMYogTCAgsQABiwAxiiBBiJBcICBBAhGBWYAwCIBgGQBgWSBwcxLjctMS40oAfsIbIHBTctMS40uAe2UsIHBTEuNC4xyAcMgAgA&amp;sclient=gws-wiz-serp&amp;mstk=AUtExfBcFTJAnzIEcE-ApuAFq8hcB0CFKMEuWLSTDF70dvzCem_RhEjD-7ZJQQUOxhBrkrkMW-tsMYWva5jLNix3qs47c1MCsuRFCVMe35x6ceCzKnQexhJm9qAPoHAbWaEMxUA&amp;csui=3" TargetMode="Externa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974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>
              <a:lnSpc>
                <a:spcPct val="900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5243333" y="610439"/>
            <a:ext cx="6504974" cy="166199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ЗАТВОР ПД 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VALREG </a:t>
            </a: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ДУ500 РУ М/ФЛ РЕГУЛИР.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704957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шт.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Стоимость: </a:t>
            </a:r>
            <a:r>
              <a:rPr lang="en-US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861 510,11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руб.,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цена за шт.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430 755,056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руб. без 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13 года, состояние: новое.</a:t>
            </a: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Произведен в Италии.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>
              <a:spcBef>
                <a:spcPts val="369"/>
              </a:spcBef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Приобретен для системы контроля и управления конвертеров № 1, 2, 3 конвертерного отделения МПЦ. Проект не был реализован. 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noProof="0" dirty="0">
                <a:solidFill>
                  <a:schemeClr val="tx1"/>
                </a:solidFill>
                <a:latin typeface="Calibri"/>
              </a:rPr>
              <a:t>1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644056"/>
            <a:ext cx="4357718" cy="50506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9" y="2963118"/>
            <a:ext cx="2986068" cy="276634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6645" y="2637094"/>
            <a:ext cx="2812652" cy="34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571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>
              <a:lnSpc>
                <a:spcPct val="900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5243333" y="552566"/>
            <a:ext cx="6504974" cy="2339102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КИРПИЧ 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GE-20A</a:t>
            </a:r>
            <a:endParaRPr lang="ru-RU" sz="1100" b="1" kern="0" dirty="0" smtClean="0">
              <a:solidFill>
                <a:srgbClr val="EB8B2D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238844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9,74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тн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Стоимость: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302 433,43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руб., </a:t>
            </a:r>
            <a:r>
              <a:rPr lang="ru-RU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цена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31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050,66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руб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/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тн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. </a:t>
            </a:r>
            <a:r>
              <a:rPr lang="ru-RU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без</a:t>
            </a:r>
            <a:r>
              <a:rPr lang="ru-RU" sz="1100" kern="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года, состояние новое.</a:t>
            </a: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Произведен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в Китае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Приобретен  для футеровки металлургических агрегатов МПЦ.</a:t>
            </a:r>
            <a:r>
              <a:rPr lang="ru-RU" altLang="ru-RU" sz="1100" dirty="0">
                <a:solidFill>
                  <a:srgbClr val="333333"/>
                </a:solidFill>
              </a:rPr>
              <a:t> </a:t>
            </a:r>
            <a:endParaRPr lang="ru-RU" altLang="ru-RU" sz="1100" dirty="0" smtClean="0">
              <a:solidFill>
                <a:srgbClr val="333333"/>
              </a:solidFill>
            </a:endParaRPr>
          </a:p>
          <a:p>
            <a:r>
              <a:rPr lang="ru-RU" altLang="ru-RU" sz="1100" dirty="0" smtClean="0">
                <a:solidFill>
                  <a:srgbClr val="333333"/>
                </a:solidFill>
              </a:rPr>
              <a:t>ОСНОВНЫЕ </a:t>
            </a:r>
            <a:r>
              <a:rPr lang="ru-RU" altLang="ru-RU" sz="1100" dirty="0">
                <a:solidFill>
                  <a:srgbClr val="333333"/>
                </a:solidFill>
              </a:rPr>
              <a:t>ТЕХНИЧЕСКИЕ ХАРАКТЕРИСТИКИ: Материал </a:t>
            </a:r>
            <a:r>
              <a:rPr lang="en-US" altLang="ru-RU" sz="1100" dirty="0">
                <a:solidFill>
                  <a:srgbClr val="333333"/>
                </a:solidFill>
              </a:rPr>
              <a:t>QDMGE-20A ( </a:t>
            </a:r>
            <a:r>
              <a:rPr lang="ru-RU" altLang="ru-RU" sz="1100" dirty="0">
                <a:solidFill>
                  <a:srgbClr val="333333"/>
                </a:solidFill>
              </a:rPr>
              <a:t>Аналог Кирпича </a:t>
            </a:r>
            <a:r>
              <a:rPr lang="ru-RU" altLang="ru-RU" sz="1100" dirty="0" err="1">
                <a:solidFill>
                  <a:srgbClr val="333333"/>
                </a:solidFill>
              </a:rPr>
              <a:t>хромито-периклазового</a:t>
            </a:r>
            <a:r>
              <a:rPr lang="ru-RU" altLang="ru-RU" sz="1100" dirty="0">
                <a:solidFill>
                  <a:srgbClr val="333333"/>
                </a:solidFill>
              </a:rPr>
              <a:t>). </a:t>
            </a:r>
          </a:p>
          <a:p>
            <a:r>
              <a:rPr lang="ru-RU" altLang="ru-RU" sz="1100" dirty="0">
                <a:solidFill>
                  <a:srgbClr val="333333"/>
                </a:solidFill>
              </a:rPr>
              <a:t>Размер 230х115х65 – 3 поддона;</a:t>
            </a:r>
          </a:p>
          <a:p>
            <a:r>
              <a:rPr lang="ru-RU" altLang="ru-RU" sz="1100" dirty="0">
                <a:solidFill>
                  <a:srgbClr val="333333"/>
                </a:solidFill>
              </a:rPr>
              <a:t>Размер 390х335х460х75х40х25 – 4 поддона.</a:t>
            </a:r>
          </a:p>
          <a:p>
            <a:pPr>
              <a:spcBef>
                <a:spcPts val="369"/>
              </a:spcBef>
              <a:defRPr/>
            </a:pP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noProof="0" dirty="0">
                <a:solidFill>
                  <a:schemeClr val="tx1"/>
                </a:solidFill>
                <a:latin typeface="Calibri"/>
              </a:rPr>
              <a:t>2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7" y="555587"/>
            <a:ext cx="3817067" cy="6065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67" y="2858947"/>
            <a:ext cx="3194614" cy="38138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42" y="2882096"/>
            <a:ext cx="2909534" cy="3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66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ru-RU" sz="2000" dirty="0" smtClean="0"/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6748040" y="610440"/>
            <a:ext cx="5220181" cy="3067506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ЭЛ.ДВ.3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G</a:t>
            </a: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ВР312220-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BDG </a:t>
            </a: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М3ВР-315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S</a:t>
            </a: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МВ4 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IM3011</a:t>
            </a:r>
            <a:endParaRPr lang="ru-RU" sz="1100" b="1" kern="0" dirty="0" smtClean="0">
              <a:solidFill>
                <a:srgbClr val="EB8B2D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272121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шт.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Стоимость: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232 700,26</a:t>
            </a:r>
            <a:r>
              <a:rPr lang="en-US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руб. без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2015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года, состояние: новое.</a:t>
            </a: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Изготовитель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ABB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Применяется в промышленном </a:t>
            </a:r>
            <a:r>
              <a:rPr lang="ru-RU" altLang="ru-RU" sz="1100" dirty="0">
                <a:solidFill>
                  <a:srgbClr val="333333"/>
                </a:solidFill>
              </a:rPr>
              <a:t>оборудовании различного направления.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Всевозможное оборудование общепромышленной сферы;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Дробильное и конвейерное оборудование;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Центробежные сепараторы;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Компрессоры локального или коллективного использования.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r>
              <a:rPr lang="ru-RU" altLang="ru-RU" sz="1100" dirty="0">
                <a:solidFill>
                  <a:srgbClr val="333333"/>
                </a:solidFill>
              </a:rPr>
              <a:t>ОСНОВНЫЕ ТЕХНИЧЕСКИЕ ХАРАКТЕРИСТИКИ: Напряжение – 380 В, частота – 50 ГЦ, мощность – 132 кВт, Частота вращения – 1486 об/мин,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>
              <a:spcBef>
                <a:spcPts val="369"/>
              </a:spcBef>
              <a:defRPr/>
            </a:pP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dirty="0">
                <a:solidFill>
                  <a:schemeClr val="tx1"/>
                </a:solidFill>
                <a:latin typeface="Calibri"/>
              </a:rPr>
              <a:t>3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6" y="740779"/>
            <a:ext cx="5764192" cy="58452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91" y="3430601"/>
            <a:ext cx="3646025" cy="31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905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en-US" sz="2000" dirty="0" smtClean="0"/>
              <a:t> </a:t>
            </a:r>
            <a:r>
              <a:rPr lang="ru-RU" sz="2000" b="0" dirty="0" smtClean="0"/>
              <a:t>АО «Среднеуральский медеплавильный завод» БЕ 2100</a:t>
            </a:r>
            <a:r>
              <a:rPr lang="fr-FR" sz="2000" dirty="0" smtClean="0"/>
              <a:t> 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5243332" y="578734"/>
            <a:ext cx="6678591" cy="3134191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ПРЕДФИЛЬТР </a:t>
            </a:r>
            <a:r>
              <a:rPr lang="en-US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P2R ADAPTERS EN 143</a:t>
            </a:r>
            <a:endParaRPr lang="ru-RU" sz="1100" b="1" kern="0" dirty="0" smtClean="0">
              <a:solidFill>
                <a:srgbClr val="EB8B2D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306896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17 366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шт.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Стоимость: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448 251,19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руб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.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,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цена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за шт.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25,81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руб.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без 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2018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года, состояние: новое.</a:t>
            </a: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Изготовитель Компания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ADAPTERS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dirty="0" smtClean="0"/>
              <a:t>Применяются </a:t>
            </a:r>
            <a:r>
              <a:rPr lang="ru-RU" sz="1100" dirty="0"/>
              <a:t>в процессе окраски деталей, в автомобилестроении, а также в фармацевтической и горнодобывающей промышленности. </a:t>
            </a:r>
            <a:r>
              <a:rPr lang="ru-RU" sz="1100" dirty="0" err="1"/>
              <a:t>Предфильтр</a:t>
            </a:r>
            <a:r>
              <a:rPr lang="ru-RU" sz="1100" dirty="0"/>
              <a:t> продлевает срок службы фильтра до 10 раз!</a:t>
            </a: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ОСНОВНЫЕ ТЕХНИЧЕСКИЕ ХАРАКТЕРИСТИКИ: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Тип – </a:t>
            </a:r>
            <a:r>
              <a:rPr lang="ru-RU" altLang="ru-RU" sz="1100" dirty="0" err="1">
                <a:solidFill>
                  <a:srgbClr val="333333"/>
                </a:solidFill>
              </a:rPr>
              <a:t>предфильтр</a:t>
            </a: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Маркировка – Р</a:t>
            </a:r>
            <a:r>
              <a:rPr lang="en-US" altLang="ru-RU" sz="1100" dirty="0">
                <a:solidFill>
                  <a:srgbClr val="333333"/>
                </a:solidFill>
              </a:rPr>
              <a:t>2R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Защитные свойства –от пыли, дыма, тумана, </a:t>
            </a:r>
            <a:r>
              <a:rPr lang="ru-RU" altLang="ru-RU" sz="1100" dirty="0" err="1">
                <a:solidFill>
                  <a:srgbClr val="333333"/>
                </a:solidFill>
              </a:rPr>
              <a:t>маслянные</a:t>
            </a:r>
            <a:r>
              <a:rPr lang="ru-RU" altLang="ru-RU" sz="1100" dirty="0">
                <a:solidFill>
                  <a:srgbClr val="333333"/>
                </a:solidFill>
              </a:rPr>
              <a:t> и другие жидкие аэрозоли</a:t>
            </a:r>
            <a:endParaRPr lang="ru-RU" altLang="ru-RU" sz="1100" dirty="0">
              <a:solidFill>
                <a:srgbClr val="262626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Использование – многоразовое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262626"/>
                </a:solidFill>
                <a:cs typeface="Segoe UI" panose="020B0502040204020203" pitchFamily="34" charset="0"/>
              </a:rPr>
              <a:t>КРАТКОЕ ОПИСАНИЕ ТЕКУЩЕГО ТЕХНИЧЕСКОГО СОСТОЯНИЯ: Новое, срок годности не указан.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262626"/>
              </a:solidFill>
              <a:cs typeface="Segoe UI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noProof="0" dirty="0">
                <a:solidFill>
                  <a:schemeClr val="tx1"/>
                </a:solidFill>
                <a:latin typeface="Calibri"/>
              </a:rPr>
              <a:t>4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63" y="1302151"/>
            <a:ext cx="5798916" cy="44446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6" y="3646024"/>
            <a:ext cx="2939972" cy="28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773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en-US" sz="2000" dirty="0" smtClean="0"/>
              <a:t> </a:t>
            </a:r>
            <a:r>
              <a:rPr lang="fr-FR" sz="2000" dirty="0" smtClean="0"/>
              <a:t> </a:t>
            </a:r>
            <a:r>
              <a:rPr lang="ru-RU" sz="2000" b="0" dirty="0" smtClean="0"/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6667018" y="578734"/>
            <a:ext cx="5254905" cy="2744341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ГАРНИТУРА ЭЛ.ПРИВОДА 16751-00-00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236388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41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компл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386 893,38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руб.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,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цена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за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комп.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. </a:t>
            </a:r>
            <a:r>
              <a:rPr lang="ru-RU" sz="11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9 436,42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руб.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без 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201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6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года</a:t>
            </a: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Состояние: новое.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rgbClr val="333333"/>
                </a:solidFill>
              </a:rPr>
              <a:t>ОСНОВНЫЕ ТЕХНИЧЕСКИЕ ХАРАКТЕРИСТИКИ: </a:t>
            </a:r>
            <a:endParaRPr lang="ru-RU" altLang="ru-RU" sz="1100" dirty="0" smtClean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Чертеж 16751-00-00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Назначение: для перекрестной стрелки Р65 М1/9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Усилие запирания, не более, Н  600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Стандарт ТУ 32 </a:t>
            </a:r>
            <a:r>
              <a:rPr lang="ru-RU" altLang="ru-RU" sz="1100" dirty="0" err="1" smtClean="0">
                <a:solidFill>
                  <a:srgbClr val="333333"/>
                </a:solidFill>
              </a:rPr>
              <a:t>цш</a:t>
            </a:r>
            <a:r>
              <a:rPr lang="ru-RU" altLang="ru-RU" sz="1100" dirty="0" smtClean="0">
                <a:solidFill>
                  <a:srgbClr val="333333"/>
                </a:solidFill>
              </a:rPr>
              <a:t> 2003-89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333333"/>
                </a:solidFill>
              </a:rPr>
              <a:t>Вес,  кг 176</a:t>
            </a: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262626"/>
              </a:solidFill>
              <a:cs typeface="Segoe UI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dirty="0">
                <a:solidFill>
                  <a:schemeClr val="tx1"/>
                </a:solidFill>
                <a:latin typeface="Calibri"/>
              </a:rPr>
              <a:t>5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82" y="1030870"/>
            <a:ext cx="6070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08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en-US" sz="2000" dirty="0" smtClean="0"/>
              <a:t> </a:t>
            </a:r>
            <a:r>
              <a:rPr lang="ru-RU" sz="2000" dirty="0" smtClean="0"/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6539697" y="648182"/>
            <a:ext cx="5428526" cy="2390398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КОЛЬЦО 01116629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522759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467 шт.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211 717,25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.руб.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,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цена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за шт.</a:t>
            </a:r>
            <a:r>
              <a:rPr lang="ru-RU" sz="1100" kern="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453,36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руб. без НДС.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13 года, состояние: новое;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Предназначены в качестве уплотнительных колец для спецтехники в т. ч. экскаваторов, погрузчиков, самосвалов, катков, тягачей.</a:t>
            </a:r>
            <a:endParaRPr lang="ru-RU" sz="11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262626"/>
              </a:solidFill>
              <a:cs typeface="Segoe UI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noProof="0" dirty="0">
                <a:solidFill>
                  <a:schemeClr val="tx1"/>
                </a:solidFill>
                <a:latin typeface="Calibri"/>
              </a:rPr>
              <a:t>6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519" y="1012788"/>
            <a:ext cx="6041987" cy="5197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8336" y="3156876"/>
            <a:ext cx="3553430" cy="32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08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1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en-US" sz="2000" dirty="0" smtClean="0"/>
              <a:t> </a:t>
            </a:r>
            <a:r>
              <a:rPr lang="ru-RU" sz="2000" dirty="0" smtClean="0"/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3791076" y="668111"/>
            <a:ext cx="8087332" cy="3175228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МАСКА ПАНОРАМНАЯ ПОЛНАЯ 6900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222903</a:t>
            </a:r>
            <a:endParaRPr lang="ru-RU" sz="10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8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7 шт.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506 247,78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руб.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,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цена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за шт.</a:t>
            </a:r>
            <a:r>
              <a:rPr lang="ru-RU" sz="1000" kern="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noProof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5 818,94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руб.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без НДС.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12 года, состояние: новое;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Обеспечивают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защиту как от газов и паров, так и от аэрозолей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пылей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туманов, дымов).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Применяются с различными фильтрами 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байонетным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креплением для защиты от газов и паров; с фильтром высокоэффективной очистки  в комбинации с держателем ; c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предфильтрами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для защиты от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пылей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туманов, распыляемой краски, пестицидов в комбинации с держателем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Оснащены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клапанами вдоха и выдоха, снижающими накопление горячего воздуха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влагообразование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под лицевой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частью.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затрудняют речь.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промываются водой с использованием моющих средств (без фильтров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предфильт­ров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0" dirty="0" smtClean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262626"/>
              </a:solidFill>
              <a:cs typeface="Segoe UI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dirty="0">
                <a:solidFill>
                  <a:schemeClr val="tx1"/>
                </a:solidFill>
                <a:latin typeface="Calibri"/>
              </a:rPr>
              <a:t>7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" y="668111"/>
            <a:ext cx="2580783" cy="2520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" y="3416475"/>
            <a:ext cx="2580783" cy="2664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94" y="3416475"/>
            <a:ext cx="2875085" cy="2651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36" y="3403273"/>
            <a:ext cx="2744458" cy="26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08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1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595" y="155990"/>
            <a:ext cx="9072000" cy="284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261" fontAlgn="ctr"/>
            <a:r>
              <a:rPr lang="en-US" sz="2000" dirty="0" smtClean="0"/>
              <a:t> </a:t>
            </a:r>
            <a:r>
              <a:rPr lang="ru-RU" sz="2000" dirty="0" smtClean="0"/>
              <a:t>АО «Среднеуральский медеплавильный завод» БЕ 2100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067" y="224118"/>
            <a:ext cx="436780" cy="3675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50245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698" y="6308726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50244" y="318088"/>
            <a:ext cx="1700981" cy="454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1200" cap="none" spc="0" normalizeH="0" baseline="0" noProof="0" dirty="0" err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35B97D3-2A5E-EE46-858F-3CD079345D15}"/>
              </a:ext>
            </a:extLst>
          </p:cNvPr>
          <p:cNvSpPr/>
          <p:nvPr/>
        </p:nvSpPr>
        <p:spPr>
          <a:xfrm>
            <a:off x="4254974" y="668111"/>
            <a:ext cx="7631723" cy="4957767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КЛАПАН РЕГУЛИРУЮЩИЙ 35-35222 ДУ200 РУ1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 №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705007</a:t>
            </a:r>
            <a:endParaRPr lang="ru-RU" sz="10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Кол-во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шт.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Стоимость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551 096,32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руб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.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цена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за шт.</a:t>
            </a:r>
            <a:r>
              <a:rPr lang="ru-RU" sz="1000" kern="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275 548,16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руб.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без НДС.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10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10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11 года, состояние: новое;</a:t>
            </a:r>
          </a:p>
          <a:p>
            <a:pPr lvl="0">
              <a:spcBef>
                <a:spcPts val="369"/>
              </a:spcBef>
              <a:defRPr/>
            </a:pPr>
            <a:r>
              <a:rPr lang="ru-RU" sz="1050" b="1" kern="0" dirty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КЛАПАН РЕГУЛИРУЮЩИЙ </a:t>
            </a:r>
            <a:r>
              <a:rPr lang="ru-RU" sz="1050" b="1" kern="0" dirty="0" smtClean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35-35212 ДУ150 </a:t>
            </a:r>
            <a:r>
              <a:rPr lang="ru-RU" sz="1050" b="1" kern="0" dirty="0">
                <a:solidFill>
                  <a:srgbClr val="EB8B2D"/>
                </a:solidFill>
                <a:latin typeface="Arial" panose="020B0604020202020204"/>
                <a:cs typeface="Calibri" panose="020F0502020204030204" pitchFamily="34" charset="0"/>
              </a:rPr>
              <a:t>РУ1</a:t>
            </a:r>
          </a:p>
          <a:p>
            <a:pPr lvl="0">
              <a:spcBef>
                <a:spcPts val="369"/>
              </a:spcBef>
              <a:defRPr/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Ном. №: </a:t>
            </a:r>
            <a:r>
              <a:rPr lang="ru-RU" sz="9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705008</a:t>
            </a:r>
            <a:endParaRPr lang="ru-RU" sz="900" kern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>
              <a:spcBef>
                <a:spcPts val="369"/>
              </a:spcBef>
              <a:defRPr/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Кол-во: 2 шт.</a:t>
            </a:r>
          </a:p>
          <a:p>
            <a:pPr lvl="0">
              <a:spcBef>
                <a:spcPts val="369"/>
              </a:spcBef>
              <a:defRPr/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Стоимость: </a:t>
            </a:r>
            <a:r>
              <a:rPr lang="ru-RU" sz="9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384 939,25 руб.</a:t>
            </a:r>
            <a:r>
              <a:rPr lang="en-US" sz="9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, </a:t>
            </a: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цена за шт. </a:t>
            </a:r>
            <a:r>
              <a:rPr lang="ru-RU" sz="9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192 469,62 руб. </a:t>
            </a: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без НДС.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Срок хранения: </a:t>
            </a:r>
            <a:r>
              <a:rPr lang="en-US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 </a:t>
            </a: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20</a:t>
            </a:r>
            <a:r>
              <a:rPr lang="ru-RU" sz="900" kern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11 года, состояние: новое</a:t>
            </a:r>
            <a:r>
              <a:rPr lang="ru-RU" sz="900" kern="0" dirty="0" smtClean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rgbClr val="0A0A0A"/>
                </a:solidFill>
                <a:latin typeface="Google Sans"/>
              </a:rPr>
              <a:t>Сегментные клапана </a:t>
            </a:r>
            <a:r>
              <a:rPr lang="ru-RU" altLang="ru-RU" sz="900" b="1" dirty="0">
                <a:solidFill>
                  <a:srgbClr val="0A0A0A"/>
                </a:solidFill>
                <a:latin typeface="Google Sans"/>
              </a:rPr>
              <a:t>серии </a:t>
            </a:r>
            <a:r>
              <a:rPr lang="ru-RU" altLang="ru-RU" sz="900" b="1" dirty="0" err="1">
                <a:solidFill>
                  <a:srgbClr val="0A0A0A"/>
                </a:solidFill>
                <a:latin typeface="Google Sans"/>
              </a:rPr>
              <a:t>Camflex</a:t>
            </a:r>
            <a:r>
              <a:rPr lang="ru-RU" altLang="ru-RU" sz="900" b="1" dirty="0">
                <a:solidFill>
                  <a:srgbClr val="0A0A0A"/>
                </a:solidFill>
                <a:latin typeface="Google Sans"/>
              </a:rPr>
              <a:t> II</a:t>
            </a:r>
            <a:r>
              <a:rPr lang="ru-RU" altLang="ru-RU" sz="900" dirty="0">
                <a:solidFill>
                  <a:srgbClr val="0A0A0A"/>
                </a:solidFill>
                <a:latin typeface="Google Sans"/>
              </a:rPr>
              <a:t> для </a:t>
            </a:r>
            <a:r>
              <a:rPr lang="ru-RU" altLang="ru-RU" sz="900" b="1" dirty="0">
                <a:solidFill>
                  <a:srgbClr val="0A0A0A"/>
                </a:solidFill>
                <a:latin typeface="Google Sans"/>
                <a:hlinkClick r:id="rId6"/>
              </a:rPr>
              <a:t>управления расходом жидкостей и газов</a:t>
            </a:r>
            <a:r>
              <a:rPr lang="ru-RU" altLang="ru-RU" sz="900" dirty="0">
                <a:solidFill>
                  <a:srgbClr val="0A0A0A"/>
                </a:solidFill>
                <a:latin typeface="Google Sans"/>
              </a:rPr>
              <a:t>, применяется для точного </a:t>
            </a:r>
            <a:r>
              <a:rPr lang="ru-RU" altLang="ru-RU" sz="900" b="1" dirty="0">
                <a:solidFill>
                  <a:srgbClr val="0A0A0A"/>
                </a:solidFill>
                <a:latin typeface="Google Sans"/>
              </a:rPr>
              <a:t>регулирования параметров теплоносителя (температуры, перепада давления, расхода)</a:t>
            </a:r>
            <a:r>
              <a:rPr lang="ru-RU" altLang="ru-RU" sz="900" dirty="0">
                <a:solidFill>
                  <a:srgbClr val="0A0A0A"/>
                </a:solidFill>
                <a:latin typeface="Google Sans"/>
              </a:rPr>
              <a:t> в системах теплоснабжения, водоснабжения, а также в промышленных процессах, благодаря своей конструкции он устойчив к кавитации, эрозии, подходит для сред с твердыми включениями и агрессивных сред, обеспечивая высокую пропускную способность. </a:t>
            </a:r>
            <a:endParaRPr lang="ru-RU" altLang="ru-RU" sz="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A0A0A"/>
                </a:solidFill>
                <a:latin typeface="Google Sans"/>
              </a:rPr>
              <a:t>Основные функции и области применения:</a:t>
            </a:r>
            <a:endParaRPr lang="ru-RU" altLang="ru-RU" sz="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900" b="1" dirty="0">
                <a:latin typeface="Google Sans"/>
              </a:rPr>
              <a:t>Регулирование параметров:</a:t>
            </a:r>
            <a:r>
              <a:rPr lang="ru-RU" altLang="ru-RU" sz="900" dirty="0">
                <a:latin typeface="Google Sans"/>
              </a:rPr>
              <a:t> Поддерживает заданные значения температуры, давления, перепада давления или расхода рабочей среды (воды, пара, газа, агрессивных жидкостей).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900" b="1" dirty="0">
                <a:latin typeface="Google Sans"/>
              </a:rPr>
              <a:t>Теплоэнергетика:</a:t>
            </a:r>
            <a:r>
              <a:rPr lang="ru-RU" altLang="ru-RU" sz="900" dirty="0">
                <a:latin typeface="Google Sans"/>
              </a:rPr>
              <a:t> Используется в тепловых сетях, тепловых пунктах зданий, системах отопления для </a:t>
            </a:r>
            <a:r>
              <a:rPr lang="ru-RU" altLang="ru-RU" sz="900" dirty="0" err="1">
                <a:latin typeface="Google Sans"/>
              </a:rPr>
              <a:t>погодозависимого</a:t>
            </a:r>
            <a:r>
              <a:rPr lang="ru-RU" altLang="ru-RU" sz="900" dirty="0">
                <a:latin typeface="Google Sans"/>
              </a:rPr>
              <a:t> регулирования.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900" b="1" dirty="0">
                <a:latin typeface="Google Sans"/>
              </a:rPr>
              <a:t>Промышленность:</a:t>
            </a:r>
            <a:r>
              <a:rPr lang="ru-RU" altLang="ru-RU" sz="900" dirty="0">
                <a:latin typeface="Google Sans"/>
              </a:rPr>
              <a:t> Применяется в различных производственных процессах, где требуется точное управление потоком.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900" b="1" dirty="0">
                <a:latin typeface="Google Sans"/>
              </a:rPr>
              <a:t>Устойчивость к сложным условиям:</a:t>
            </a:r>
            <a:r>
              <a:rPr lang="ru-RU" altLang="ru-RU" sz="900" dirty="0">
                <a:latin typeface="Google Sans"/>
              </a:rPr>
              <a:t> Благодаря специальным материалам (нержавеющая сталь, керамика) и конструкции (седло в форме сопла </a:t>
            </a:r>
            <a:r>
              <a:rPr lang="ru-RU" altLang="ru-RU" sz="900" dirty="0" err="1">
                <a:latin typeface="Google Sans"/>
              </a:rPr>
              <a:t>Вентури</a:t>
            </a:r>
            <a:r>
              <a:rPr lang="ru-RU" altLang="ru-RU" sz="900" dirty="0">
                <a:latin typeface="Google Sans"/>
              </a:rPr>
              <a:t>) он эффективен в условиях высокой скорости потока, с твердыми частицами и в агрессивных средах.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A0A0A"/>
                </a:solidFill>
                <a:latin typeface="Google Sans"/>
              </a:rPr>
              <a:t>Ключевые характеристики:</a:t>
            </a:r>
            <a:endParaRPr lang="ru-RU" altLang="ru-RU" sz="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900" b="1" dirty="0">
                <a:latin typeface="Google Sans"/>
              </a:rPr>
              <a:t>Тип:</a:t>
            </a:r>
            <a:r>
              <a:rPr lang="ru-RU" altLang="ru-RU" sz="900" dirty="0">
                <a:latin typeface="Google Sans"/>
              </a:rPr>
              <a:t> Сегментный, с эксцентричным плунжером.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0" dirty="0" smtClean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100" dirty="0">
              <a:solidFill>
                <a:srgbClr val="333333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262626"/>
              </a:solidFill>
              <a:cs typeface="Segoe UI" panose="020B0502040204020203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796" y="214016"/>
            <a:ext cx="436780" cy="367553"/>
          </a:xfrm>
          <a:prstGeom prst="roundRect">
            <a:avLst/>
          </a:prstGeom>
          <a:ln w="28575">
            <a:solidFill>
              <a:srgbClr val="F2931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32" noProof="0" dirty="0">
                <a:solidFill>
                  <a:schemeClr val="tx1"/>
                </a:solidFill>
                <a:latin typeface="Calibri"/>
              </a:rPr>
              <a:t>8</a:t>
            </a:r>
            <a:endParaRPr kumimoji="0" lang="ru-RU" sz="163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27178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1D3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</a:b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1D3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3641246"/>
            <a:ext cx="2875085" cy="2574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5" y="668111"/>
            <a:ext cx="2875085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978</Words>
  <Application>Microsoft Office PowerPoint</Application>
  <PresentationFormat>Широкоэкранный</PresentationFormat>
  <Paragraphs>121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Segoe UI</vt:lpstr>
      <vt:lpstr>Тема Office</vt:lpstr>
      <vt:lpstr>Слайд think-cell</vt:lpstr>
      <vt:lpstr>АО «Среднеуральский медеплавильный завод» БЕ 2100</vt:lpstr>
      <vt:lpstr>АО «Среднеуральский медеплавильный завод» БЕ 2100</vt:lpstr>
      <vt:lpstr>АО «Среднеуральский медеплавильный завод» БЕ 2100</vt:lpstr>
      <vt:lpstr> АО «Среднеуральский медеплавильный завод» БЕ 2100 </vt:lpstr>
      <vt:lpstr>  АО «Среднеуральский медеплавильный завод» БЕ 2100</vt:lpstr>
      <vt:lpstr> АО «Среднеуральский медеплавильный завод» БЕ 2100</vt:lpstr>
      <vt:lpstr> АО «Среднеуральский медеплавильный завод» БЕ 2100</vt:lpstr>
      <vt:lpstr> АО «Среднеуральский медеплавильный завод» БЕ 2100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ПОЗИЦИИ  НИЗКООБОРАЧИВАЕМЫХ ЗАПАСОВ ДЛЯ РАССМОТРЕНИЯ И ПРИНЯТИЯ РЕШЕНИЯ ПО ИСПОЛЬЗОВАНИЮ ЛИБО СПИСАНИЮ</dc:title>
  <dc:creator>Порозов Александр Павлович</dc:creator>
  <cp:lastModifiedBy>Идрисов Руслан Наильевич</cp:lastModifiedBy>
  <cp:revision>142</cp:revision>
  <dcterms:created xsi:type="dcterms:W3CDTF">2025-03-10T08:36:40Z</dcterms:created>
  <dcterms:modified xsi:type="dcterms:W3CDTF">2026-01-29T03:39:04Z</dcterms:modified>
</cp:coreProperties>
</file>